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sldIdLst>
    <p:sldId id="256" r:id="rId3"/>
    <p:sldId id="258" r:id="rId4"/>
    <p:sldId id="257" r:id="rId5"/>
    <p:sldId id="259" r:id="rId6"/>
    <p:sldId id="260" r:id="rId7"/>
    <p:sldId id="261" r:id="rId8"/>
    <p:sldId id="263" r:id="rId9"/>
    <p:sldId id="265" r:id="rId10"/>
    <p:sldId id="262" r:id="rId11"/>
    <p:sldId id="264" r:id="rId12"/>
    <p:sldId id="266" r:id="rId13"/>
    <p:sldId id="267" r:id="rId14"/>
    <p:sldId id="268" r:id="rId15"/>
    <p:sldId id="269" r:id="rId16"/>
    <p:sldId id="274" r:id="rId17"/>
    <p:sldId id="270" r:id="rId18"/>
    <p:sldId id="271" r:id="rId19"/>
    <p:sldId id="272" r:id="rId20"/>
    <p:sldId id="273" r:id="rId21"/>
    <p:sldId id="275" r:id="rId2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2" autoAdjust="0"/>
    <p:restoredTop sz="94637" autoAdjust="0"/>
  </p:normalViewPr>
  <p:slideViewPr>
    <p:cSldViewPr>
      <p:cViewPr>
        <p:scale>
          <a:sx n="50" d="100"/>
          <a:sy n="50" d="100"/>
        </p:scale>
        <p:origin x="-1718" y="-8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4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B7589A-C0EE-42F1-ADFE-228F1B478C6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F4679E65-1F39-4F1A-922E-E6766487D6E1}">
      <dgm:prSet phldrT="[Text]"/>
      <dgm:spPr/>
      <dgm:t>
        <a:bodyPr/>
        <a:lstStyle/>
        <a:p>
          <a:r>
            <a:rPr lang="sv-SE" dirty="0" smtClean="0"/>
            <a:t>Sålla</a:t>
          </a:r>
          <a:endParaRPr lang="sv-SE" dirty="0"/>
        </a:p>
      </dgm:t>
    </dgm:pt>
    <dgm:pt modelId="{EDF60839-3EE9-40EE-A108-72B36503E34B}" type="parTrans" cxnId="{FE57E394-B8C4-4A26-BB4F-89638195D60F}">
      <dgm:prSet/>
      <dgm:spPr/>
      <dgm:t>
        <a:bodyPr/>
        <a:lstStyle/>
        <a:p>
          <a:endParaRPr lang="sv-SE"/>
        </a:p>
      </dgm:t>
    </dgm:pt>
    <dgm:pt modelId="{45CF4F25-C506-4A39-948F-2C8E2D73DD57}" type="sibTrans" cxnId="{FE57E394-B8C4-4A26-BB4F-89638195D60F}">
      <dgm:prSet/>
      <dgm:spPr/>
      <dgm:t>
        <a:bodyPr/>
        <a:lstStyle/>
        <a:p>
          <a:endParaRPr lang="sv-SE"/>
        </a:p>
      </dgm:t>
    </dgm:pt>
    <dgm:pt modelId="{4F5DFD69-6CCE-40CA-9902-3C89A6534941}">
      <dgm:prSet phldrT="[Text]"/>
      <dgm:spPr/>
      <dgm:t>
        <a:bodyPr/>
        <a:lstStyle/>
        <a:p>
          <a:r>
            <a:rPr lang="sv-SE" dirty="0" smtClean="0"/>
            <a:t>Sortera</a:t>
          </a:r>
          <a:endParaRPr lang="sv-SE" dirty="0"/>
        </a:p>
      </dgm:t>
    </dgm:pt>
    <dgm:pt modelId="{7A964038-4872-4BE5-9B5D-D3DAA53A641D}" type="parTrans" cxnId="{F89741EE-2E08-48A4-92C3-B9843A1D1D76}">
      <dgm:prSet/>
      <dgm:spPr/>
      <dgm:t>
        <a:bodyPr/>
        <a:lstStyle/>
        <a:p>
          <a:endParaRPr lang="sv-SE"/>
        </a:p>
      </dgm:t>
    </dgm:pt>
    <dgm:pt modelId="{E64F9B19-8933-41AE-A982-AB3C7878EA0F}" type="sibTrans" cxnId="{F89741EE-2E08-48A4-92C3-B9843A1D1D76}">
      <dgm:prSet/>
      <dgm:spPr/>
      <dgm:t>
        <a:bodyPr/>
        <a:lstStyle/>
        <a:p>
          <a:endParaRPr lang="sv-SE"/>
        </a:p>
      </dgm:t>
    </dgm:pt>
    <dgm:pt modelId="{B0FC9B2B-2EFC-4E13-9A02-9D40FBED93E8}">
      <dgm:prSet phldrT="[Text]"/>
      <dgm:spPr/>
      <dgm:t>
        <a:bodyPr/>
        <a:lstStyle/>
        <a:p>
          <a:r>
            <a:rPr lang="sv-SE" dirty="0" smtClean="0"/>
            <a:t>Sammanfoga</a:t>
          </a:r>
          <a:endParaRPr lang="sv-SE" dirty="0"/>
        </a:p>
      </dgm:t>
    </dgm:pt>
    <dgm:pt modelId="{BF84244B-48E8-40A0-B26D-E65E54ECD98D}" type="parTrans" cxnId="{53228D27-BAA2-4E1D-AD2E-8C88A964E06A}">
      <dgm:prSet/>
      <dgm:spPr/>
      <dgm:t>
        <a:bodyPr/>
        <a:lstStyle/>
        <a:p>
          <a:endParaRPr lang="sv-SE"/>
        </a:p>
      </dgm:t>
    </dgm:pt>
    <dgm:pt modelId="{DE93430D-87F8-49BC-B193-2A83418746A0}" type="sibTrans" cxnId="{53228D27-BAA2-4E1D-AD2E-8C88A964E06A}">
      <dgm:prSet/>
      <dgm:spPr/>
      <dgm:t>
        <a:bodyPr/>
        <a:lstStyle/>
        <a:p>
          <a:endParaRPr lang="sv-SE"/>
        </a:p>
      </dgm:t>
    </dgm:pt>
    <dgm:pt modelId="{D9A69409-EBF0-4E6E-AB35-9966D4E5BD25}" type="pres">
      <dgm:prSet presAssocID="{58B7589A-C0EE-42F1-ADFE-228F1B478C6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B94F3EED-DBF7-4987-B9C5-ABCDF0D3E131}" type="pres">
      <dgm:prSet presAssocID="{58B7589A-C0EE-42F1-ADFE-228F1B478C6D}" presName="dummyMaxCanvas" presStyleCnt="0">
        <dgm:presLayoutVars/>
      </dgm:prSet>
      <dgm:spPr/>
    </dgm:pt>
    <dgm:pt modelId="{5CBF7C43-023B-4321-BE9E-BDAAC2C88ABF}" type="pres">
      <dgm:prSet presAssocID="{58B7589A-C0EE-42F1-ADFE-228F1B478C6D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29BB5D9B-C788-4D01-8D5C-8D44EB599FEC}" type="pres">
      <dgm:prSet presAssocID="{58B7589A-C0EE-42F1-ADFE-228F1B478C6D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9B626E28-E393-407B-B8CF-B9F22AB0BCA1}" type="pres">
      <dgm:prSet presAssocID="{58B7589A-C0EE-42F1-ADFE-228F1B478C6D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37A79689-52A1-4EB0-8FC1-D44CEAB2D94D}" type="pres">
      <dgm:prSet presAssocID="{58B7589A-C0EE-42F1-ADFE-228F1B478C6D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5C6D2DD-E7BF-4FB4-B926-E5C2C952EC49}" type="pres">
      <dgm:prSet presAssocID="{58B7589A-C0EE-42F1-ADFE-228F1B478C6D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2BDA5D2C-09E9-4043-8C9C-820B8A27AD72}" type="pres">
      <dgm:prSet presAssocID="{58B7589A-C0EE-42F1-ADFE-228F1B478C6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2F7F934C-8D70-46D2-BA89-BF93D4339F30}" type="pres">
      <dgm:prSet presAssocID="{58B7589A-C0EE-42F1-ADFE-228F1B478C6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B1270996-D7B5-41CB-BFCF-8E5DC54ED6DA}" type="pres">
      <dgm:prSet presAssocID="{58B7589A-C0EE-42F1-ADFE-228F1B478C6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56071421-52AE-4B0B-A366-3D677E2DB52E}" type="presOf" srcId="{B0FC9B2B-2EFC-4E13-9A02-9D40FBED93E8}" destId="{B1270996-D7B5-41CB-BFCF-8E5DC54ED6DA}" srcOrd="1" destOrd="0" presId="urn:microsoft.com/office/officeart/2005/8/layout/vProcess5"/>
    <dgm:cxn modelId="{0AB0960A-BB5C-4140-A895-DACDA749EA7F}" type="presOf" srcId="{B0FC9B2B-2EFC-4E13-9A02-9D40FBED93E8}" destId="{9B626E28-E393-407B-B8CF-B9F22AB0BCA1}" srcOrd="0" destOrd="0" presId="urn:microsoft.com/office/officeart/2005/8/layout/vProcess5"/>
    <dgm:cxn modelId="{FE57E394-B8C4-4A26-BB4F-89638195D60F}" srcId="{58B7589A-C0EE-42F1-ADFE-228F1B478C6D}" destId="{F4679E65-1F39-4F1A-922E-E6766487D6E1}" srcOrd="0" destOrd="0" parTransId="{EDF60839-3EE9-40EE-A108-72B36503E34B}" sibTransId="{45CF4F25-C506-4A39-948F-2C8E2D73DD57}"/>
    <dgm:cxn modelId="{F89741EE-2E08-48A4-92C3-B9843A1D1D76}" srcId="{58B7589A-C0EE-42F1-ADFE-228F1B478C6D}" destId="{4F5DFD69-6CCE-40CA-9902-3C89A6534941}" srcOrd="1" destOrd="0" parTransId="{7A964038-4872-4BE5-9B5D-D3DAA53A641D}" sibTransId="{E64F9B19-8933-41AE-A982-AB3C7878EA0F}"/>
    <dgm:cxn modelId="{89679A31-1FCC-4C37-91B2-E05629525D04}" type="presOf" srcId="{4F5DFD69-6CCE-40CA-9902-3C89A6534941}" destId="{2F7F934C-8D70-46D2-BA89-BF93D4339F30}" srcOrd="1" destOrd="0" presId="urn:microsoft.com/office/officeart/2005/8/layout/vProcess5"/>
    <dgm:cxn modelId="{FA28CA27-660B-444A-BA60-D3AD882AEFD4}" type="presOf" srcId="{E64F9B19-8933-41AE-A982-AB3C7878EA0F}" destId="{55C6D2DD-E7BF-4FB4-B926-E5C2C952EC49}" srcOrd="0" destOrd="0" presId="urn:microsoft.com/office/officeart/2005/8/layout/vProcess5"/>
    <dgm:cxn modelId="{DF20F3AF-0C86-4F2D-B222-5BA848B97064}" type="presOf" srcId="{4F5DFD69-6CCE-40CA-9902-3C89A6534941}" destId="{29BB5D9B-C788-4D01-8D5C-8D44EB599FEC}" srcOrd="0" destOrd="0" presId="urn:microsoft.com/office/officeart/2005/8/layout/vProcess5"/>
    <dgm:cxn modelId="{53228D27-BAA2-4E1D-AD2E-8C88A964E06A}" srcId="{58B7589A-C0EE-42F1-ADFE-228F1B478C6D}" destId="{B0FC9B2B-2EFC-4E13-9A02-9D40FBED93E8}" srcOrd="2" destOrd="0" parTransId="{BF84244B-48E8-40A0-B26D-E65E54ECD98D}" sibTransId="{DE93430D-87F8-49BC-B193-2A83418746A0}"/>
    <dgm:cxn modelId="{8E5140C8-3831-4EF6-BBAB-F1BC0E3227DD}" type="presOf" srcId="{58B7589A-C0EE-42F1-ADFE-228F1B478C6D}" destId="{D9A69409-EBF0-4E6E-AB35-9966D4E5BD25}" srcOrd="0" destOrd="0" presId="urn:microsoft.com/office/officeart/2005/8/layout/vProcess5"/>
    <dgm:cxn modelId="{397A5BC9-1204-41E1-ABD2-3972B5D43DD8}" type="presOf" srcId="{F4679E65-1F39-4F1A-922E-E6766487D6E1}" destId="{5CBF7C43-023B-4321-BE9E-BDAAC2C88ABF}" srcOrd="0" destOrd="0" presId="urn:microsoft.com/office/officeart/2005/8/layout/vProcess5"/>
    <dgm:cxn modelId="{B8F4F61E-6080-447F-933F-DBFBF5B9AD15}" type="presOf" srcId="{45CF4F25-C506-4A39-948F-2C8E2D73DD57}" destId="{37A79689-52A1-4EB0-8FC1-D44CEAB2D94D}" srcOrd="0" destOrd="0" presId="urn:microsoft.com/office/officeart/2005/8/layout/vProcess5"/>
    <dgm:cxn modelId="{BFA8B5F9-47FE-45CA-AA73-B7705DBEDE45}" type="presOf" srcId="{F4679E65-1F39-4F1A-922E-E6766487D6E1}" destId="{2BDA5D2C-09E9-4043-8C9C-820B8A27AD72}" srcOrd="1" destOrd="0" presId="urn:microsoft.com/office/officeart/2005/8/layout/vProcess5"/>
    <dgm:cxn modelId="{7594CAB0-EE16-4150-A7D7-3EE4F16DC000}" type="presParOf" srcId="{D9A69409-EBF0-4E6E-AB35-9966D4E5BD25}" destId="{B94F3EED-DBF7-4987-B9C5-ABCDF0D3E131}" srcOrd="0" destOrd="0" presId="urn:microsoft.com/office/officeart/2005/8/layout/vProcess5"/>
    <dgm:cxn modelId="{7E6B339B-6054-4FD5-94DE-D3B1941F817C}" type="presParOf" srcId="{D9A69409-EBF0-4E6E-AB35-9966D4E5BD25}" destId="{5CBF7C43-023B-4321-BE9E-BDAAC2C88ABF}" srcOrd="1" destOrd="0" presId="urn:microsoft.com/office/officeart/2005/8/layout/vProcess5"/>
    <dgm:cxn modelId="{5E4F15FC-695A-4965-897E-4518E9398273}" type="presParOf" srcId="{D9A69409-EBF0-4E6E-AB35-9966D4E5BD25}" destId="{29BB5D9B-C788-4D01-8D5C-8D44EB599FEC}" srcOrd="2" destOrd="0" presId="urn:microsoft.com/office/officeart/2005/8/layout/vProcess5"/>
    <dgm:cxn modelId="{B41C3B15-7215-41E1-930C-BE2D8D166239}" type="presParOf" srcId="{D9A69409-EBF0-4E6E-AB35-9966D4E5BD25}" destId="{9B626E28-E393-407B-B8CF-B9F22AB0BCA1}" srcOrd="3" destOrd="0" presId="urn:microsoft.com/office/officeart/2005/8/layout/vProcess5"/>
    <dgm:cxn modelId="{4D67E4F3-8C63-454F-B94D-638C1E55A581}" type="presParOf" srcId="{D9A69409-EBF0-4E6E-AB35-9966D4E5BD25}" destId="{37A79689-52A1-4EB0-8FC1-D44CEAB2D94D}" srcOrd="4" destOrd="0" presId="urn:microsoft.com/office/officeart/2005/8/layout/vProcess5"/>
    <dgm:cxn modelId="{4470435E-4C6D-46C6-87A1-8ABE00B8BC63}" type="presParOf" srcId="{D9A69409-EBF0-4E6E-AB35-9966D4E5BD25}" destId="{55C6D2DD-E7BF-4FB4-B926-E5C2C952EC49}" srcOrd="5" destOrd="0" presId="urn:microsoft.com/office/officeart/2005/8/layout/vProcess5"/>
    <dgm:cxn modelId="{11809667-1E99-432E-ADCA-78D87D7BBADD}" type="presParOf" srcId="{D9A69409-EBF0-4E6E-AB35-9966D4E5BD25}" destId="{2BDA5D2C-09E9-4043-8C9C-820B8A27AD72}" srcOrd="6" destOrd="0" presId="urn:microsoft.com/office/officeart/2005/8/layout/vProcess5"/>
    <dgm:cxn modelId="{92F29DCF-2BA7-485B-AA9D-FBB768B3E130}" type="presParOf" srcId="{D9A69409-EBF0-4E6E-AB35-9966D4E5BD25}" destId="{2F7F934C-8D70-46D2-BA89-BF93D4339F30}" srcOrd="7" destOrd="0" presId="urn:microsoft.com/office/officeart/2005/8/layout/vProcess5"/>
    <dgm:cxn modelId="{DEE5B108-CA93-40C5-BA6E-60AA303F44FC}" type="presParOf" srcId="{D9A69409-EBF0-4E6E-AB35-9966D4E5BD25}" destId="{B1270996-D7B5-41CB-BFCF-8E5DC54ED6D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BF7C43-023B-4321-BE9E-BDAAC2C88ABF}">
      <dsp:nvSpPr>
        <dsp:cNvPr id="0" name=""/>
        <dsp:cNvSpPr/>
      </dsp:nvSpPr>
      <dsp:spPr>
        <a:xfrm>
          <a:off x="0" y="0"/>
          <a:ext cx="6995160" cy="135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6100" kern="1200" dirty="0" smtClean="0"/>
            <a:t>Sålla</a:t>
          </a:r>
          <a:endParaRPr lang="sv-SE" sz="6100" kern="1200" dirty="0"/>
        </a:p>
      </dsp:txBody>
      <dsp:txXfrm>
        <a:off x="39768" y="39768"/>
        <a:ext cx="5530000" cy="1278252"/>
      </dsp:txXfrm>
    </dsp:sp>
    <dsp:sp modelId="{29BB5D9B-C788-4D01-8D5C-8D44EB599FEC}">
      <dsp:nvSpPr>
        <dsp:cNvPr id="0" name=""/>
        <dsp:cNvSpPr/>
      </dsp:nvSpPr>
      <dsp:spPr>
        <a:xfrm>
          <a:off x="617219" y="1584087"/>
          <a:ext cx="6995160" cy="135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6100" kern="1200" dirty="0" smtClean="0"/>
            <a:t>Sortera</a:t>
          </a:r>
          <a:endParaRPr lang="sv-SE" sz="6100" kern="1200" dirty="0"/>
        </a:p>
      </dsp:txBody>
      <dsp:txXfrm>
        <a:off x="656987" y="1623855"/>
        <a:ext cx="5415841" cy="1278252"/>
      </dsp:txXfrm>
    </dsp:sp>
    <dsp:sp modelId="{9B626E28-E393-407B-B8CF-B9F22AB0BCA1}">
      <dsp:nvSpPr>
        <dsp:cNvPr id="0" name=""/>
        <dsp:cNvSpPr/>
      </dsp:nvSpPr>
      <dsp:spPr>
        <a:xfrm>
          <a:off x="1234439" y="3168174"/>
          <a:ext cx="6995160" cy="135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6100" kern="1200" dirty="0" smtClean="0"/>
            <a:t>Sammanfoga</a:t>
          </a:r>
          <a:endParaRPr lang="sv-SE" sz="6100" kern="1200" dirty="0"/>
        </a:p>
      </dsp:txBody>
      <dsp:txXfrm>
        <a:off x="1274207" y="3207942"/>
        <a:ext cx="5415841" cy="1278252"/>
      </dsp:txXfrm>
    </dsp:sp>
    <dsp:sp modelId="{37A79689-52A1-4EB0-8FC1-D44CEAB2D94D}">
      <dsp:nvSpPr>
        <dsp:cNvPr id="0" name=""/>
        <dsp:cNvSpPr/>
      </dsp:nvSpPr>
      <dsp:spPr>
        <a:xfrm>
          <a:off x="6112597" y="1029656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3600" kern="1200"/>
        </a:p>
      </dsp:txBody>
      <dsp:txXfrm>
        <a:off x="6311173" y="1029656"/>
        <a:ext cx="485410" cy="664128"/>
      </dsp:txXfrm>
    </dsp:sp>
    <dsp:sp modelId="{55C6D2DD-E7BF-4FB4-B926-E5C2C952EC49}">
      <dsp:nvSpPr>
        <dsp:cNvPr id="0" name=""/>
        <dsp:cNvSpPr/>
      </dsp:nvSpPr>
      <dsp:spPr>
        <a:xfrm>
          <a:off x="6729817" y="2604691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3600" kern="1200"/>
        </a:p>
      </dsp:txBody>
      <dsp:txXfrm>
        <a:off x="6928393" y="2604691"/>
        <a:ext cx="485410" cy="6641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5E97A-BD2D-41BA-B2CF-EFDB4C9DE7A7}" type="datetimeFigureOut">
              <a:rPr lang="sv-SE" smtClean="0"/>
              <a:t>2013-11-04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C3C53-0B82-4BD9-BEB9-4FF20993863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8284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37"/>
          <p:cNvSpPr>
            <a:spLocks noChangeArrowheads="1"/>
          </p:cNvSpPr>
          <p:nvPr userDrawn="1"/>
        </p:nvSpPr>
        <p:spPr bwMode="auto">
          <a:xfrm>
            <a:off x="0" y="3681413"/>
            <a:ext cx="9144000" cy="2249487"/>
          </a:xfrm>
          <a:prstGeom prst="rect">
            <a:avLst/>
          </a:prstGeom>
          <a:solidFill>
            <a:srgbClr val="F0F0F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sv-SE">
              <a:cs typeface="+mn-cs"/>
            </a:endParaRPr>
          </a:p>
        </p:txBody>
      </p:sp>
      <p:pic>
        <p:nvPicPr>
          <p:cNvPr id="8" name="Picture 16" descr="cmyk_40mm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238" y="6046788"/>
            <a:ext cx="1050925" cy="75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ktangel 8"/>
          <p:cNvSpPr>
            <a:spLocks noChangeArrowheads="1"/>
          </p:cNvSpPr>
          <p:nvPr userDrawn="1"/>
        </p:nvSpPr>
        <p:spPr bwMode="auto">
          <a:xfrm>
            <a:off x="0" y="2576636"/>
            <a:ext cx="9144000" cy="1068388"/>
          </a:xfrm>
          <a:prstGeom prst="rect">
            <a:avLst/>
          </a:prstGeom>
          <a:solidFill>
            <a:srgbClr val="74BD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sv-SE">
              <a:solidFill>
                <a:srgbClr val="FFFFFF"/>
              </a:solidFill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17525" y="3886200"/>
            <a:ext cx="7712075" cy="1752600"/>
          </a:xfrm>
        </p:spPr>
        <p:txBody>
          <a:bodyPr>
            <a:normAutofit/>
          </a:bodyPr>
          <a:lstStyle>
            <a:lvl1pPr marL="0" indent="0" algn="l">
              <a:buFont typeface="Arial" charset="0"/>
              <a:buNone/>
              <a:defRPr sz="24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 lvl="0"/>
            <a:r>
              <a:rPr lang="sv-SE" noProof="0" dirty="0" smtClean="0"/>
              <a:t>Klicka här för att ändra format på underrubrik i bakgrunden</a:t>
            </a: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517525" y="2657475"/>
            <a:ext cx="7734300" cy="884238"/>
          </a:xfrm>
        </p:spPr>
        <p:txBody>
          <a:bodyPr>
            <a:normAutofit/>
          </a:bodyPr>
          <a:lstStyle>
            <a:lvl1pPr algn="l">
              <a:defRPr sz="3600" baseline="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pPr lvl="0"/>
            <a:r>
              <a:rPr lang="sv-SE" noProof="0" dirty="0" smtClean="0"/>
              <a:t>Extreme </a:t>
            </a:r>
            <a:r>
              <a:rPr lang="sv-SE" noProof="0" dirty="0" err="1" smtClean="0"/>
              <a:t>File</a:t>
            </a:r>
            <a:r>
              <a:rPr lang="sv-SE" noProof="0" dirty="0" smtClean="0"/>
              <a:t> </a:t>
            </a:r>
            <a:r>
              <a:rPr lang="sv-SE" noProof="0" dirty="0" err="1" smtClean="0"/>
              <a:t>Carving</a:t>
            </a:r>
            <a:endParaRPr lang="sv-SE" noProof="0" dirty="0" smtClean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822325" y="6238875"/>
            <a:ext cx="1927225" cy="238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37288"/>
            <a:ext cx="3887787" cy="476250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sv-SE" smtClean="0"/>
              <a:t>Martin Karresand Informationssäkerhet och IT-arkitektur</a:t>
            </a:r>
            <a:endParaRPr lang="en-US" dirty="0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23863" y="6237288"/>
            <a:ext cx="493712" cy="28257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fld id="{DF482B99-0E67-43A9-AEAB-208DD875155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ktangel 11"/>
          <p:cNvSpPr>
            <a:spLocks noChangeArrowheads="1"/>
          </p:cNvSpPr>
          <p:nvPr userDrawn="1"/>
        </p:nvSpPr>
        <p:spPr bwMode="auto">
          <a:xfrm>
            <a:off x="0" y="3645024"/>
            <a:ext cx="9144000" cy="250825"/>
          </a:xfrm>
          <a:prstGeom prst="rect">
            <a:avLst/>
          </a:prstGeom>
          <a:solidFill>
            <a:srgbClr val="2695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822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822325" y="6238875"/>
            <a:ext cx="1927225" cy="238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37288"/>
            <a:ext cx="3887787" cy="476250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10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23863" y="6237288"/>
            <a:ext cx="493712" cy="28257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fld id="{DF482B99-0E67-43A9-AEAB-208DD87515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23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822325" y="6238875"/>
            <a:ext cx="1927225" cy="238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37288"/>
            <a:ext cx="3887787" cy="476250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23863" y="6237288"/>
            <a:ext cx="493712" cy="28257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fld id="{DF482B99-0E67-43A9-AEAB-208DD87515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804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822325" y="6238875"/>
            <a:ext cx="1927225" cy="238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37288"/>
            <a:ext cx="3887787" cy="476250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23863" y="6237288"/>
            <a:ext cx="493712" cy="28257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fld id="{DF482B99-0E67-43A9-AEAB-208DD87515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488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754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pic>
        <p:nvPicPr>
          <p:cNvPr id="7" name="Picture 5" descr="cmyk_40mm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238" y="6046788"/>
            <a:ext cx="1050925" cy="75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238875"/>
            <a:ext cx="19272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0338" y="6237288"/>
            <a:ext cx="38877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1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3863" y="6237288"/>
            <a:ext cx="493712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fld id="{D738D78B-61FE-43EC-9813-586F77F9F9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528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238875"/>
            <a:ext cx="19272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0338" y="6237288"/>
            <a:ext cx="38877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sv-SE" smtClean="0"/>
              <a:t>Martin Karresand Informationssäkerhet och IT-arkitektur</a:t>
            </a:r>
            <a:endParaRPr lang="en-US" dirty="0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3863" y="6237288"/>
            <a:ext cx="493712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fld id="{D738D78B-61FE-43EC-9813-586F77F9F9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11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5 November 2013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43AE0-6DBF-4DED-B04D-182F052C63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17528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0" name="Rectangle 2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822325" y="6238875"/>
            <a:ext cx="19272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11" name="Rectangle 2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700338" y="6237288"/>
            <a:ext cx="38877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sv-SE" smtClean="0"/>
              <a:t>Martin Karresand Informationssäkerhet och IT-arkitektur</a:t>
            </a:r>
            <a:endParaRPr lang="en-US" dirty="0"/>
          </a:p>
        </p:txBody>
      </p:sp>
      <p:sp>
        <p:nvSpPr>
          <p:cNvPr id="12" name="Rectangle 2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423863" y="6237288"/>
            <a:ext cx="493712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fld id="{D738D78B-61FE-43EC-9813-586F77F9F9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602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238875"/>
            <a:ext cx="19272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0338" y="6237288"/>
            <a:ext cx="38877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sv-SE" smtClean="0"/>
              <a:t>Martin Karresand Informationssäkerhet och IT-arkitektur</a:t>
            </a:r>
            <a:endParaRPr lang="en-US" dirty="0"/>
          </a:p>
        </p:txBody>
      </p:sp>
      <p:sp>
        <p:nvSpPr>
          <p:cNvPr id="8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3863" y="6237288"/>
            <a:ext cx="493712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fld id="{D738D78B-61FE-43EC-9813-586F77F9F9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2196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238875"/>
            <a:ext cx="19272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0338" y="6237288"/>
            <a:ext cx="38877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sv-SE" smtClean="0"/>
              <a:t>Martin Karresand Informationssäkerhet och IT-arkitektur</a:t>
            </a:r>
            <a:endParaRPr lang="en-US" dirty="0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3863" y="6237288"/>
            <a:ext cx="493712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fld id="{D738D78B-61FE-43EC-9813-586F77F9F9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5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822325" y="6238875"/>
            <a:ext cx="1927225" cy="238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37288"/>
            <a:ext cx="3887787" cy="476250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23863" y="6237288"/>
            <a:ext cx="493712" cy="28257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fld id="{DF482B99-0E67-43A9-AEAB-208DD87515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2125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8" name="Rectangle 2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822325" y="6238875"/>
            <a:ext cx="19272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0338" y="6237288"/>
            <a:ext cx="38877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sv-SE" smtClean="0"/>
              <a:t>Martin Karresand Informationssäkerhet och IT-arkitektur</a:t>
            </a:r>
            <a:endParaRPr lang="en-US" dirty="0"/>
          </a:p>
        </p:txBody>
      </p:sp>
      <p:sp>
        <p:nvSpPr>
          <p:cNvPr id="1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3863" y="6237288"/>
            <a:ext cx="493712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fld id="{D738D78B-61FE-43EC-9813-586F77F9F9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2535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8" name="Rectangle 2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822325" y="6238875"/>
            <a:ext cx="19272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0338" y="6237288"/>
            <a:ext cx="38877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sv-SE" smtClean="0"/>
              <a:t>Martin Karresand Informationssäkerhet och IT-arkitektur</a:t>
            </a:r>
            <a:endParaRPr lang="en-US" dirty="0"/>
          </a:p>
        </p:txBody>
      </p:sp>
      <p:sp>
        <p:nvSpPr>
          <p:cNvPr id="1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3863" y="6237288"/>
            <a:ext cx="493712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fld id="{D738D78B-61FE-43EC-9813-586F77F9F9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3322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238875"/>
            <a:ext cx="19272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0338" y="6237288"/>
            <a:ext cx="38877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sv-SE" smtClean="0"/>
              <a:t>Martin Karresand Informationssäkerhet och IT-arkitektur</a:t>
            </a:r>
            <a:endParaRPr lang="en-US" dirty="0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3863" y="6237288"/>
            <a:ext cx="493712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fld id="{D738D78B-61FE-43EC-9813-586F77F9F9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0362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238875"/>
            <a:ext cx="19272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0338" y="6237288"/>
            <a:ext cx="38877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sv-SE" smtClean="0"/>
              <a:t>Martin Karresand Informationssäkerhet och IT-arkitektur</a:t>
            </a:r>
            <a:endParaRPr lang="en-US" dirty="0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3863" y="6237288"/>
            <a:ext cx="493712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fld id="{D738D78B-61FE-43EC-9813-586F77F9F9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5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>
            <a:spLocks noChangeArrowheads="1"/>
          </p:cNvSpPr>
          <p:nvPr userDrawn="1"/>
        </p:nvSpPr>
        <p:spPr bwMode="auto">
          <a:xfrm>
            <a:off x="0" y="0"/>
            <a:ext cx="9144000" cy="5678488"/>
          </a:xfrm>
          <a:prstGeom prst="rect">
            <a:avLst/>
          </a:prstGeom>
          <a:solidFill>
            <a:srgbClr val="74BD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sv-SE">
              <a:solidFill>
                <a:srgbClr val="FFFFFF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822325" y="6238875"/>
            <a:ext cx="1927225" cy="238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37288"/>
            <a:ext cx="3887787" cy="476250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23863" y="6237288"/>
            <a:ext cx="493712" cy="28257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fld id="{DF482B99-0E67-43A9-AEAB-208DD875155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ktangel 37"/>
          <p:cNvSpPr>
            <a:spLocks noChangeArrowheads="1"/>
          </p:cNvSpPr>
          <p:nvPr userDrawn="1"/>
        </p:nvSpPr>
        <p:spPr bwMode="auto">
          <a:xfrm>
            <a:off x="0" y="5680075"/>
            <a:ext cx="9144000" cy="250825"/>
          </a:xfrm>
          <a:prstGeom prst="rect">
            <a:avLst/>
          </a:prstGeom>
          <a:solidFill>
            <a:srgbClr val="2695D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153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822325" y="6238875"/>
            <a:ext cx="1927225" cy="238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37288"/>
            <a:ext cx="3887787" cy="476250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23863" y="6237288"/>
            <a:ext cx="493712" cy="28257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fld id="{DF482B99-0E67-43A9-AEAB-208DD87515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246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822325" y="6238875"/>
            <a:ext cx="1927225" cy="238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37288"/>
            <a:ext cx="3887787" cy="476250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10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23863" y="6237288"/>
            <a:ext cx="493712" cy="28257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fld id="{DF482B99-0E67-43A9-AEAB-208DD87515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548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0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822325" y="6238875"/>
            <a:ext cx="1927225" cy="238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11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2700338" y="6237288"/>
            <a:ext cx="3887787" cy="476250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12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23863" y="6237288"/>
            <a:ext cx="493712" cy="28257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fld id="{DF482B99-0E67-43A9-AEAB-208DD87515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194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822325" y="6238875"/>
            <a:ext cx="1927225" cy="238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37288"/>
            <a:ext cx="3887787" cy="476250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23863" y="6237288"/>
            <a:ext cx="493712" cy="28257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fld id="{DF482B99-0E67-43A9-AEAB-208DD87515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643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822325" y="6238875"/>
            <a:ext cx="1927225" cy="238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37288"/>
            <a:ext cx="3887787" cy="476250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23863" y="6237288"/>
            <a:ext cx="493712" cy="28257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fld id="{DF482B99-0E67-43A9-AEAB-208DD87515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62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1412776"/>
            <a:ext cx="5111750" cy="4713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822325" y="6238875"/>
            <a:ext cx="1927225" cy="238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37288"/>
            <a:ext cx="3887787" cy="476250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10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23863" y="6237288"/>
            <a:ext cx="493712" cy="28257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fld id="{DF482B99-0E67-43A9-AEAB-208DD87515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693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>
            <a:spLocks noChangeArrowheads="1"/>
          </p:cNvSpPr>
          <p:nvPr userDrawn="1"/>
        </p:nvSpPr>
        <p:spPr bwMode="auto">
          <a:xfrm>
            <a:off x="0" y="247650"/>
            <a:ext cx="9144000" cy="1068388"/>
          </a:xfrm>
          <a:prstGeom prst="rect">
            <a:avLst/>
          </a:prstGeom>
          <a:solidFill>
            <a:srgbClr val="74BD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sv-SE">
              <a:solidFill>
                <a:srgbClr val="FFFFFF"/>
              </a:solidFill>
            </a:endParaRPr>
          </a:p>
        </p:txBody>
      </p:sp>
      <p:sp>
        <p:nvSpPr>
          <p:cNvPr id="8" name="Rektangel 37"/>
          <p:cNvSpPr>
            <a:spLocks noChangeArrowheads="1"/>
          </p:cNvSpPr>
          <p:nvPr userDrawn="1"/>
        </p:nvSpPr>
        <p:spPr bwMode="auto">
          <a:xfrm>
            <a:off x="0" y="1306513"/>
            <a:ext cx="9144000" cy="4624387"/>
          </a:xfrm>
          <a:prstGeom prst="rect">
            <a:avLst/>
          </a:prstGeom>
          <a:solidFill>
            <a:srgbClr val="F0F0F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ktangel 37"/>
          <p:cNvSpPr>
            <a:spLocks noChangeArrowheads="1"/>
          </p:cNvSpPr>
          <p:nvPr userDrawn="1"/>
        </p:nvSpPr>
        <p:spPr bwMode="auto">
          <a:xfrm>
            <a:off x="0" y="0"/>
            <a:ext cx="9144000" cy="250825"/>
          </a:xfrm>
          <a:prstGeom prst="rect">
            <a:avLst/>
          </a:prstGeom>
          <a:solidFill>
            <a:srgbClr val="2695D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sv-SE">
              <a:solidFill>
                <a:srgbClr val="FFFFFF"/>
              </a:solidFill>
            </a:endParaRPr>
          </a:p>
        </p:txBody>
      </p:sp>
      <p:pic>
        <p:nvPicPr>
          <p:cNvPr id="10" name="Picture 11" descr="cmyk_40mm"/>
          <p:cNvPicPr>
            <a:picLocks noChangeAspect="1" noChangeArrowheads="1"/>
          </p:cNvPicPr>
          <p:nvPr userDrawn="1"/>
        </p:nvPicPr>
        <p:blipFill>
          <a:blip r:embed="rId14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238" y="6046788"/>
            <a:ext cx="1050925" cy="75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1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822325" y="6238875"/>
            <a:ext cx="1927225" cy="238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1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37288"/>
            <a:ext cx="3887787" cy="476250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1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23863" y="6237288"/>
            <a:ext cx="493712" cy="28257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fld id="{DF482B99-0E67-43A9-AEAB-208DD87515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301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12" name="Picture 5" descr="cmyk_40mm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238" y="6046788"/>
            <a:ext cx="1050925" cy="75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238875"/>
            <a:ext cx="19272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14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0338" y="6237288"/>
            <a:ext cx="38877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r>
              <a:rPr lang="sv-SE" smtClean="0"/>
              <a:t>Martin Karresand Informationssäkerhet och IT-arkitektur</a:t>
            </a:r>
            <a:endParaRPr lang="en-US" dirty="0"/>
          </a:p>
        </p:txBody>
      </p:sp>
      <p:sp>
        <p:nvSpPr>
          <p:cNvPr id="15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3863" y="6237288"/>
            <a:ext cx="493712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solidFill>
                  <a:srgbClr val="545454"/>
                </a:solidFill>
              </a:defRPr>
            </a:lvl1pPr>
          </a:lstStyle>
          <a:p>
            <a:fld id="{D738D78B-61FE-43EC-9813-586F77F9F9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29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martin@filecarving.net" TargetMode="External"/><Relationship Id="rId2" Type="http://schemas.openxmlformats.org/officeDocument/2006/relationships/hyperlink" Target="mailto:martin.karresand@foi.s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Rubri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Extreme </a:t>
            </a:r>
            <a:r>
              <a:rPr lang="sv-SE" dirty="0" err="1" smtClean="0"/>
              <a:t>File</a:t>
            </a:r>
            <a:r>
              <a:rPr lang="sv-SE" dirty="0" smtClean="0"/>
              <a:t> </a:t>
            </a:r>
            <a:r>
              <a:rPr lang="sv-SE" dirty="0" err="1" smtClean="0"/>
              <a:t>Carving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2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Sammanfoga </a:t>
            </a:r>
            <a:r>
              <a:rPr lang="sv-SE" sz="2800" dirty="0" smtClean="0"/>
              <a:t>(Teknik)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Mäta och väga</a:t>
            </a:r>
          </a:p>
          <a:p>
            <a:r>
              <a:rPr lang="sv-SE" dirty="0" smtClean="0"/>
              <a:t>(</a:t>
            </a:r>
            <a:r>
              <a:rPr lang="sv-SE" dirty="0" smtClean="0"/>
              <a:t>Delvis) avkoda</a:t>
            </a:r>
          </a:p>
          <a:p>
            <a:r>
              <a:rPr lang="sv-SE" dirty="0" smtClean="0"/>
              <a:t>Ljud- </a:t>
            </a:r>
            <a:r>
              <a:rPr lang="sv-SE" dirty="0" smtClean="0"/>
              <a:t>och </a:t>
            </a:r>
            <a:r>
              <a:rPr lang="sv-SE" dirty="0" smtClean="0"/>
              <a:t>signalbehandling</a:t>
            </a:r>
          </a:p>
          <a:p>
            <a:r>
              <a:rPr lang="sv-SE" dirty="0"/>
              <a:t>Gradera och länka</a:t>
            </a:r>
          </a:p>
          <a:p>
            <a:r>
              <a:rPr lang="sv-SE" dirty="0" smtClean="0"/>
              <a:t>Pussel- </a:t>
            </a:r>
            <a:r>
              <a:rPr lang="sv-SE" dirty="0"/>
              <a:t>och </a:t>
            </a:r>
            <a:r>
              <a:rPr lang="sv-SE" dirty="0" smtClean="0"/>
              <a:t>spelalgoritmer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524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Kaffe!!!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2050" name="Picture 2" descr="C:\Users\marka\AppData\Local\Microsoft\Windows\Temporary Internet Files\Content.IE5\9IOCG4EE\MM900223786[1]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837792"/>
            <a:ext cx="4464496" cy="3693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8225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Verktygsutvärdering </a:t>
            </a:r>
            <a:r>
              <a:rPr lang="sv-SE" sz="3100" dirty="0" smtClean="0"/>
              <a:t>(Utvärdering)</a:t>
            </a:r>
            <a:endParaRPr lang="sv-SE" sz="31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EnCase</a:t>
            </a:r>
            <a:r>
              <a:rPr lang="sv-SE" dirty="0" smtClean="0"/>
              <a:t>, FTK, </a:t>
            </a:r>
            <a:r>
              <a:rPr lang="sv-SE" dirty="0" err="1" smtClean="0"/>
              <a:t>Ilook</a:t>
            </a:r>
            <a:r>
              <a:rPr lang="sv-SE" dirty="0" smtClean="0"/>
              <a:t>, X-Ways, PIA, Defraser (SKL)</a:t>
            </a:r>
          </a:p>
          <a:p>
            <a:r>
              <a:rPr lang="sv-SE" dirty="0" err="1" smtClean="0"/>
              <a:t>Photorec</a:t>
            </a:r>
            <a:r>
              <a:rPr lang="sv-SE" dirty="0" smtClean="0"/>
              <a:t>, </a:t>
            </a:r>
            <a:r>
              <a:rPr lang="sv-SE" dirty="0" err="1" smtClean="0"/>
              <a:t>Adroit</a:t>
            </a:r>
            <a:r>
              <a:rPr lang="sv-SE" dirty="0" smtClean="0"/>
              <a:t>, </a:t>
            </a:r>
            <a:r>
              <a:rPr lang="sv-SE" dirty="0" err="1" smtClean="0"/>
              <a:t>jpegCarve</a:t>
            </a:r>
            <a:r>
              <a:rPr lang="sv-SE" dirty="0" smtClean="0"/>
              <a:t> </a:t>
            </a:r>
            <a:r>
              <a:rPr lang="sv-SE" dirty="0" smtClean="0"/>
              <a:t>(</a:t>
            </a:r>
            <a:r>
              <a:rPr lang="sv-SE" dirty="0" smtClean="0"/>
              <a:t>NICC</a:t>
            </a:r>
            <a:r>
              <a:rPr lang="sv-SE" dirty="0" smtClean="0"/>
              <a:t>)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791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SKL </a:t>
            </a:r>
            <a:r>
              <a:rPr lang="sv-SE" sz="2800" dirty="0" smtClean="0"/>
              <a:t>(Utvärdering)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Inget verktyg är komplett</a:t>
            </a:r>
          </a:p>
          <a:p>
            <a:r>
              <a:rPr lang="sv-SE" dirty="0" smtClean="0"/>
              <a:t>Kombinera verktyg och metoder</a:t>
            </a:r>
          </a:p>
          <a:p>
            <a:r>
              <a:rPr lang="sv-SE" dirty="0" smtClean="0"/>
              <a:t>PIA och Defraser för </a:t>
            </a:r>
            <a:r>
              <a:rPr lang="sv-SE" dirty="0" err="1" smtClean="0"/>
              <a:t>oallokerat</a:t>
            </a:r>
            <a:r>
              <a:rPr lang="sv-SE" dirty="0" smtClean="0"/>
              <a:t> utrymme</a:t>
            </a:r>
            <a:endParaRPr lang="sv-SE" dirty="0" smtClean="0"/>
          </a:p>
          <a:p>
            <a:r>
              <a:rPr lang="sv-SE" dirty="0" smtClean="0"/>
              <a:t>PIA och X-Ways för bilder</a:t>
            </a:r>
          </a:p>
          <a:p>
            <a:r>
              <a:rPr lang="sv-SE" dirty="0" smtClean="0"/>
              <a:t>X-Ways och Defraser för video</a:t>
            </a:r>
          </a:p>
          <a:p>
            <a:r>
              <a:rPr lang="sv-SE" dirty="0" smtClean="0"/>
              <a:t>Restaurering kräver både filsystems- och </a:t>
            </a:r>
            <a:r>
              <a:rPr lang="sv-SE" dirty="0" err="1" smtClean="0"/>
              <a:t>file</a:t>
            </a:r>
            <a:r>
              <a:rPr lang="sv-SE" dirty="0" smtClean="0"/>
              <a:t> </a:t>
            </a:r>
            <a:r>
              <a:rPr lang="sv-SE" dirty="0" err="1" smtClean="0"/>
              <a:t>carvingteknik</a:t>
            </a:r>
            <a:endParaRPr lang="sv-SE" dirty="0" smtClean="0"/>
          </a:p>
          <a:p>
            <a:r>
              <a:rPr lang="sv-SE" dirty="0" smtClean="0"/>
              <a:t>Dålig förmåga att utföra </a:t>
            </a:r>
            <a:r>
              <a:rPr lang="sv-SE" dirty="0" err="1" smtClean="0"/>
              <a:t>file</a:t>
            </a:r>
            <a:r>
              <a:rPr lang="sv-SE" dirty="0" smtClean="0"/>
              <a:t> </a:t>
            </a:r>
            <a:r>
              <a:rPr lang="sv-SE" dirty="0" err="1" smtClean="0"/>
              <a:t>carving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349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NICC </a:t>
            </a:r>
            <a:r>
              <a:rPr lang="sv-SE" sz="2800" dirty="0" smtClean="0"/>
              <a:t>(Utvärdering)</a:t>
            </a:r>
            <a:endParaRPr lang="sv-SE" sz="2800" dirty="0"/>
          </a:p>
        </p:txBody>
      </p:sp>
      <p:pic>
        <p:nvPicPr>
          <p:cNvPr id="7" name="Platshållare för innehåll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656" y="1600200"/>
            <a:ext cx="7314687" cy="4525963"/>
          </a:xfrm>
        </p:spPr>
      </p:pic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746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Tillämpad forskning </a:t>
            </a:r>
            <a:r>
              <a:rPr lang="sv-SE" sz="2800" dirty="0" smtClean="0"/>
              <a:t>(Demo)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Vad krypterades?</a:t>
            </a:r>
          </a:p>
          <a:p>
            <a:pPr lvl="1"/>
            <a:r>
              <a:rPr lang="sv-SE" dirty="0" smtClean="0"/>
              <a:t>Komprimerat eller inte</a:t>
            </a:r>
          </a:p>
          <a:p>
            <a:r>
              <a:rPr lang="sv-SE" dirty="0" smtClean="0"/>
              <a:t>Förutsättningar</a:t>
            </a:r>
          </a:p>
          <a:p>
            <a:pPr lvl="1"/>
            <a:r>
              <a:rPr lang="sv-SE" dirty="0" smtClean="0"/>
              <a:t>5 stora textfiler</a:t>
            </a:r>
          </a:p>
          <a:p>
            <a:pPr lvl="1"/>
            <a:r>
              <a:rPr lang="sv-SE" dirty="0" err="1" smtClean="0"/>
              <a:t>Zippa</a:t>
            </a:r>
            <a:r>
              <a:rPr lang="sv-SE" dirty="0" smtClean="0"/>
              <a:t> dem</a:t>
            </a:r>
          </a:p>
          <a:p>
            <a:pPr lvl="1"/>
            <a:r>
              <a:rPr lang="sv-SE" dirty="0" smtClean="0"/>
              <a:t>AES256</a:t>
            </a:r>
          </a:p>
          <a:p>
            <a:pPr lvl="1"/>
            <a:r>
              <a:rPr lang="sv-SE" dirty="0" smtClean="0"/>
              <a:t>Inget fusk, bara data!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167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Sålla </a:t>
            </a:r>
            <a:r>
              <a:rPr lang="sv-SE" sz="2800" dirty="0" smtClean="0"/>
              <a:t>(Utmaningar)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Ökad andel kryptering</a:t>
            </a:r>
          </a:p>
          <a:p>
            <a:r>
              <a:rPr lang="sv-SE" dirty="0" smtClean="0"/>
              <a:t>Molnet</a:t>
            </a:r>
          </a:p>
          <a:p>
            <a:r>
              <a:rPr lang="sv-SE" dirty="0" smtClean="0"/>
              <a:t>Ökad komplexitet</a:t>
            </a:r>
          </a:p>
          <a:p>
            <a:r>
              <a:rPr lang="sv-SE" dirty="0"/>
              <a:t>A</a:t>
            </a:r>
            <a:r>
              <a:rPr lang="sv-SE" dirty="0" smtClean="0"/>
              <a:t>bstrahering</a:t>
            </a:r>
          </a:p>
          <a:p>
            <a:endParaRPr lang="sv-SE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0961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Sortera </a:t>
            </a:r>
            <a:r>
              <a:rPr lang="sv-SE" sz="2800" dirty="0" smtClean="0"/>
              <a:t>(Utmaningar)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Ökad datamängd</a:t>
            </a:r>
          </a:p>
          <a:p>
            <a:r>
              <a:rPr lang="sv-SE" dirty="0" smtClean="0"/>
              <a:t>SSD (</a:t>
            </a:r>
            <a:r>
              <a:rPr lang="sv-SE" dirty="0" err="1" smtClean="0"/>
              <a:t>Flashteknik</a:t>
            </a:r>
            <a:r>
              <a:rPr lang="sv-SE" dirty="0" smtClean="0"/>
              <a:t>)</a:t>
            </a:r>
          </a:p>
          <a:p>
            <a:r>
              <a:rPr lang="sv-SE" dirty="0" smtClean="0"/>
              <a:t>Saknade fragment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27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Sammanfoga </a:t>
            </a:r>
            <a:r>
              <a:rPr lang="sv-SE" sz="2800" dirty="0" smtClean="0"/>
              <a:t>(Utmaningar)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Mer</a:t>
            </a:r>
          </a:p>
          <a:p>
            <a:r>
              <a:rPr lang="sv-SE" dirty="0" smtClean="0"/>
              <a:t>Bättre</a:t>
            </a:r>
          </a:p>
          <a:p>
            <a:r>
              <a:rPr lang="sv-SE" dirty="0" smtClean="0"/>
              <a:t>Snabbare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2273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FoU-önskelista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v-SE" dirty="0" smtClean="0"/>
          </a:p>
          <a:p>
            <a:pPr marL="0" indent="0" algn="ctr">
              <a:buNone/>
            </a:pPr>
            <a:r>
              <a:rPr lang="sv-SE" dirty="0" smtClean="0"/>
              <a:t>Vad har vi för framtida behov inom </a:t>
            </a:r>
            <a:r>
              <a:rPr lang="sv-SE" dirty="0" err="1" smtClean="0"/>
              <a:t>File</a:t>
            </a:r>
            <a:r>
              <a:rPr lang="sv-SE" dirty="0" smtClean="0"/>
              <a:t> </a:t>
            </a:r>
            <a:r>
              <a:rPr lang="sv-SE" dirty="0" err="1" smtClean="0"/>
              <a:t>Carving</a:t>
            </a:r>
            <a:r>
              <a:rPr lang="sv-SE" dirty="0" smtClean="0"/>
              <a:t>-området?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1027" name="Picture 3" descr="C:\Users\marka\AppData\Local\Microsoft\Windows\Temporary Internet Files\Content.IE5\MNFUPG5N\MC90037895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011831"/>
            <a:ext cx="4559618" cy="2974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2322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Vem är jag</a:t>
            </a:r>
            <a:r>
              <a:rPr lang="sv-SE" dirty="0" smtClean="0"/>
              <a:t>?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Forskare på FOI 2002 -&gt;</a:t>
            </a:r>
          </a:p>
          <a:p>
            <a:r>
              <a:rPr lang="sv-SE" dirty="0" smtClean="0"/>
              <a:t>IT-säkerhet, specialintresse IT-</a:t>
            </a:r>
            <a:r>
              <a:rPr lang="sv-SE" dirty="0" err="1" smtClean="0"/>
              <a:t>forensik</a:t>
            </a:r>
            <a:endParaRPr lang="sv-SE" dirty="0" smtClean="0"/>
          </a:p>
          <a:p>
            <a:r>
              <a:rPr lang="sv-SE" dirty="0" smtClean="0"/>
              <a:t>Tekn. </a:t>
            </a:r>
            <a:r>
              <a:rPr lang="sv-SE" dirty="0" err="1" smtClean="0"/>
              <a:t>Lic</a:t>
            </a:r>
            <a:r>
              <a:rPr lang="sv-SE" dirty="0" smtClean="0"/>
              <a:t> 2008 om </a:t>
            </a:r>
            <a:r>
              <a:rPr lang="sv-SE" dirty="0" err="1" smtClean="0"/>
              <a:t>file</a:t>
            </a:r>
            <a:r>
              <a:rPr lang="sv-SE" dirty="0" smtClean="0"/>
              <a:t> </a:t>
            </a:r>
            <a:r>
              <a:rPr lang="sv-SE" dirty="0" err="1" smtClean="0"/>
              <a:t>carving</a:t>
            </a:r>
            <a:endParaRPr lang="sv-SE" dirty="0" smtClean="0"/>
          </a:p>
          <a:p>
            <a:r>
              <a:rPr lang="sv-SE" dirty="0" smtClean="0"/>
              <a:t>SKL 2010-2013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51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sv-SE" dirty="0" smtClean="0"/>
              <a:t>Martin </a:t>
            </a:r>
            <a:r>
              <a:rPr lang="sv-SE" dirty="0" err="1" smtClean="0"/>
              <a:t>Karresand</a:t>
            </a:r>
            <a:r>
              <a:rPr lang="sv-SE" dirty="0" smtClean="0"/>
              <a:t>, FOI</a:t>
            </a:r>
          </a:p>
          <a:p>
            <a:pPr algn="ctr"/>
            <a:r>
              <a:rPr lang="sv-SE" dirty="0" smtClean="0">
                <a:hlinkClick r:id="rId2"/>
              </a:rPr>
              <a:t>martin.karresand@foi.se</a:t>
            </a:r>
            <a:r>
              <a:rPr lang="sv-SE" dirty="0" smtClean="0"/>
              <a:t>, </a:t>
            </a:r>
            <a:r>
              <a:rPr lang="sv-SE" dirty="0" smtClean="0">
                <a:hlinkClick r:id="rId3"/>
              </a:rPr>
              <a:t>martin@filecarving.net</a:t>
            </a:r>
            <a:endParaRPr lang="sv-SE" dirty="0" smtClean="0"/>
          </a:p>
          <a:p>
            <a:pPr algn="ctr"/>
            <a:r>
              <a:rPr lang="sv-SE" dirty="0" smtClean="0"/>
              <a:t>013-378543 eller 013-378081</a:t>
            </a: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Tack för mig!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016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Upplägg </a:t>
            </a:r>
            <a:r>
              <a:rPr lang="sv-SE" sz="2800" dirty="0" smtClean="0"/>
              <a:t>(Bakgrund)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Bakgrund</a:t>
            </a:r>
          </a:p>
          <a:p>
            <a:r>
              <a:rPr lang="sv-SE" dirty="0"/>
              <a:t>T</a:t>
            </a:r>
            <a:r>
              <a:rPr lang="sv-SE" dirty="0" smtClean="0"/>
              <a:t>eknik</a:t>
            </a:r>
            <a:endParaRPr lang="sv-SE" dirty="0" smtClean="0"/>
          </a:p>
          <a:p>
            <a:r>
              <a:rPr lang="sv-SE" dirty="0" smtClean="0"/>
              <a:t>Kaffe!!!</a:t>
            </a:r>
          </a:p>
          <a:p>
            <a:r>
              <a:rPr lang="sv-SE" dirty="0" smtClean="0"/>
              <a:t>Verktygsutvärdering</a:t>
            </a:r>
          </a:p>
          <a:p>
            <a:r>
              <a:rPr lang="sv-SE" dirty="0"/>
              <a:t>Demo filtypsidentifiering krypto</a:t>
            </a:r>
          </a:p>
          <a:p>
            <a:r>
              <a:rPr lang="sv-SE" dirty="0" smtClean="0"/>
              <a:t>Utmaningar</a:t>
            </a:r>
            <a:endParaRPr lang="sv-SE" dirty="0" smtClean="0"/>
          </a:p>
          <a:p>
            <a:r>
              <a:rPr lang="sv-SE" dirty="0" smtClean="0"/>
              <a:t>FoU-önskelista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01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är FOI? </a:t>
            </a:r>
            <a:r>
              <a:rPr lang="sv-SE" sz="2800" dirty="0" smtClean="0"/>
              <a:t>(Bakgrund)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Ett av Europas ledande forskningsinstitut för tillämpad forskning inom försvar och säkerhet</a:t>
            </a:r>
          </a:p>
          <a:p>
            <a:r>
              <a:rPr lang="sv-SE" dirty="0" smtClean="0"/>
              <a:t>Uppdragsfinansierat</a:t>
            </a:r>
          </a:p>
          <a:p>
            <a:r>
              <a:rPr lang="sv-SE" dirty="0" smtClean="0"/>
              <a:t>Inga krav på offentlig upphandling mellan myndigheter</a:t>
            </a:r>
          </a:p>
          <a:p>
            <a:r>
              <a:rPr lang="sv-SE" dirty="0" err="1" smtClean="0"/>
              <a:t>Infosäk</a:t>
            </a:r>
            <a:r>
              <a:rPr lang="sv-SE" dirty="0" smtClean="0"/>
              <a:t> och IT-ark; 15 forskare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360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gör FOI? </a:t>
            </a:r>
            <a:r>
              <a:rPr lang="sv-SE" sz="2800" dirty="0" smtClean="0"/>
              <a:t>(Bakgrund)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Bland annat</a:t>
            </a:r>
          </a:p>
          <a:p>
            <a:pPr lvl="1"/>
            <a:r>
              <a:rPr lang="sv-SE" dirty="0" smtClean="0"/>
              <a:t>Diskussionspartner</a:t>
            </a:r>
          </a:p>
          <a:p>
            <a:pPr lvl="1"/>
            <a:r>
              <a:rPr lang="sv-SE" dirty="0" smtClean="0"/>
              <a:t>Granskning</a:t>
            </a:r>
          </a:p>
          <a:p>
            <a:pPr lvl="1"/>
            <a:r>
              <a:rPr lang="sv-SE" dirty="0" smtClean="0"/>
              <a:t>Utredning</a:t>
            </a:r>
          </a:p>
          <a:p>
            <a:pPr lvl="1"/>
            <a:r>
              <a:rPr lang="sv-SE" dirty="0" smtClean="0"/>
              <a:t>Lösningsförslag</a:t>
            </a:r>
          </a:p>
          <a:p>
            <a:pPr lvl="1"/>
            <a:r>
              <a:rPr lang="sv-SE" dirty="0" smtClean="0"/>
              <a:t>Program- och hårdvaruutveckling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379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err="1" smtClean="0"/>
              <a:t>File</a:t>
            </a:r>
            <a:r>
              <a:rPr lang="sv-SE" dirty="0" smtClean="0"/>
              <a:t> </a:t>
            </a:r>
            <a:r>
              <a:rPr lang="sv-SE" dirty="0" err="1" smtClean="0"/>
              <a:t>Carving</a:t>
            </a:r>
            <a:r>
              <a:rPr lang="sv-SE" dirty="0" smtClean="0"/>
              <a:t> på svenska? </a:t>
            </a:r>
            <a:r>
              <a:rPr lang="sv-SE" sz="2800" dirty="0" smtClean="0"/>
              <a:t>(Bakgrund)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3640897"/>
            <a:ext cx="2307793" cy="676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 smtClean="0"/>
              <a:t>Filsnideri?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Platshållare för innehåll 2"/>
          <p:cNvSpPr txBox="1">
            <a:spLocks/>
          </p:cNvSpPr>
          <p:nvPr/>
        </p:nvSpPr>
        <p:spPr>
          <a:xfrm>
            <a:off x="2483768" y="3068960"/>
            <a:ext cx="2520280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v-SE" dirty="0" smtClean="0"/>
              <a:t>Filutskärning?</a:t>
            </a:r>
          </a:p>
          <a:p>
            <a:endParaRPr lang="sv-SE" dirty="0"/>
          </a:p>
        </p:txBody>
      </p:sp>
      <p:sp>
        <p:nvSpPr>
          <p:cNvPr id="9" name="Platshållare för innehåll 2"/>
          <p:cNvSpPr txBox="1">
            <a:spLocks/>
          </p:cNvSpPr>
          <p:nvPr/>
        </p:nvSpPr>
        <p:spPr>
          <a:xfrm>
            <a:off x="4746848" y="1561202"/>
            <a:ext cx="2818656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v-SE" dirty="0" smtClean="0"/>
              <a:t>Filskulptering?</a:t>
            </a:r>
          </a:p>
          <a:p>
            <a:endParaRPr lang="sv-SE" dirty="0"/>
          </a:p>
        </p:txBody>
      </p:sp>
      <p:pic>
        <p:nvPicPr>
          <p:cNvPr id="1027" name="Picture 3" descr="C:\Users\marka\AppData\Local\Microsoft\Windows\Temporary Internet Files\Content.IE5\IUKMUCA0\MC90025172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342" y="2206218"/>
            <a:ext cx="1811426" cy="1294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arka\AppData\Local\Microsoft\Windows\Temporary Internet Files\Content.IE5\MNFUPG5N\MC90029242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3915" y="3717032"/>
            <a:ext cx="1821485" cy="1372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marka\AppData\Local\Microsoft\Windows\Temporary Internet Files\Content.IE5\IUKMUCA0\MC90008980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1" y="2134431"/>
            <a:ext cx="1595474" cy="1582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marka\AppData\Local\Microsoft\Windows\Temporary Internet Files\Content.IE5\IUKMUCA0\MC900186304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188" y="4317569"/>
            <a:ext cx="1519733" cy="181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Platshållare för innehåll 2"/>
          <p:cNvSpPr txBox="1">
            <a:spLocks/>
          </p:cNvSpPr>
          <p:nvPr/>
        </p:nvSpPr>
        <p:spPr>
          <a:xfrm>
            <a:off x="609600" y="1752600"/>
            <a:ext cx="2818656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v-SE" dirty="0" smtClean="0"/>
              <a:t>Filutmejsling?</a:t>
            </a:r>
          </a:p>
          <a:p>
            <a:endParaRPr lang="sv-SE" dirty="0"/>
          </a:p>
        </p:txBody>
      </p:sp>
      <p:pic>
        <p:nvPicPr>
          <p:cNvPr id="1031" name="Picture 7" descr="C:\Users\marka\AppData\Local\Microsoft\Windows\Temporary Internet Files\Content.IE5\H41CA26H\MC900240453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2379" y="4653136"/>
            <a:ext cx="1810512" cy="1346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Platshållare för innehåll 2"/>
          <p:cNvSpPr txBox="1">
            <a:spLocks/>
          </p:cNvSpPr>
          <p:nvPr/>
        </p:nvSpPr>
        <p:spPr>
          <a:xfrm>
            <a:off x="5868144" y="3933056"/>
            <a:ext cx="2818656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v-SE" dirty="0" smtClean="0"/>
              <a:t>Filutgrävning?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86914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Koncept </a:t>
            </a:r>
            <a:r>
              <a:rPr lang="sv-SE" sz="2800" dirty="0" smtClean="0"/>
              <a:t>(Teknik)</a:t>
            </a:r>
            <a:endParaRPr lang="sv-SE" sz="2800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16502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137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Sålla </a:t>
            </a:r>
            <a:r>
              <a:rPr lang="sv-SE" sz="2800" dirty="0" smtClean="0"/>
              <a:t>(Teknik)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Dekryptera</a:t>
            </a:r>
          </a:p>
          <a:p>
            <a:r>
              <a:rPr lang="sv-SE" dirty="0" smtClean="0"/>
              <a:t>Packa upp</a:t>
            </a:r>
          </a:p>
          <a:p>
            <a:r>
              <a:rPr lang="sv-SE" dirty="0" smtClean="0"/>
              <a:t>Kända </a:t>
            </a:r>
            <a:r>
              <a:rPr lang="sv-SE" dirty="0" err="1" smtClean="0"/>
              <a:t>hashar</a:t>
            </a:r>
            <a:endParaRPr lang="sv-SE" dirty="0" smtClean="0"/>
          </a:p>
          <a:p>
            <a:r>
              <a:rPr lang="sv-SE" dirty="0" smtClean="0"/>
              <a:t>Ointressanta data och lagringsytor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Sortera </a:t>
            </a:r>
            <a:r>
              <a:rPr lang="sv-SE" sz="2800" dirty="0" smtClean="0"/>
              <a:t>(Teknik)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Filsystem</a:t>
            </a:r>
          </a:p>
          <a:p>
            <a:pPr lvl="1"/>
            <a:r>
              <a:rPr lang="sv-SE" dirty="0" err="1" smtClean="0"/>
              <a:t>EnCase</a:t>
            </a:r>
            <a:r>
              <a:rPr lang="sv-SE" dirty="0" smtClean="0"/>
              <a:t>, FTK</a:t>
            </a:r>
            <a:endParaRPr lang="sv-SE" dirty="0" smtClean="0"/>
          </a:p>
          <a:p>
            <a:r>
              <a:rPr lang="sv-SE" dirty="0" smtClean="0"/>
              <a:t>Signatur</a:t>
            </a:r>
          </a:p>
          <a:p>
            <a:pPr lvl="1"/>
            <a:r>
              <a:rPr lang="sv-SE" dirty="0" smtClean="0"/>
              <a:t>PIA, Defraser, </a:t>
            </a:r>
            <a:r>
              <a:rPr lang="sv-SE" dirty="0" err="1" smtClean="0"/>
              <a:t>Photorec</a:t>
            </a:r>
            <a:endParaRPr lang="sv-SE" dirty="0" smtClean="0"/>
          </a:p>
          <a:p>
            <a:r>
              <a:rPr lang="sv-SE" dirty="0" smtClean="0"/>
              <a:t>Struktur</a:t>
            </a:r>
          </a:p>
          <a:p>
            <a:pPr lvl="1"/>
            <a:r>
              <a:rPr lang="sv-SE" dirty="0" err="1" smtClean="0"/>
              <a:t>Adroit</a:t>
            </a:r>
            <a:r>
              <a:rPr lang="sv-SE" dirty="0" smtClean="0"/>
              <a:t>, </a:t>
            </a:r>
            <a:r>
              <a:rPr lang="sv-SE" dirty="0" err="1" smtClean="0"/>
              <a:t>jpegCarve</a:t>
            </a:r>
            <a:r>
              <a:rPr lang="sv-SE" dirty="0" smtClean="0"/>
              <a:t>, Oscar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5 November 2013</a:t>
            </a:r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smtClean="0"/>
              <a:t>Martin Karresand Informationssäkerhet och IT-arkitektur</a:t>
            </a:r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F482B99-0E67-43A9-AEAB-208DD875155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784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498</Words>
  <Application>Microsoft Office PowerPoint</Application>
  <PresentationFormat>Bildspel på skärmen (4:3)</PresentationFormat>
  <Paragraphs>155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Bildrubriker</vt:lpstr>
      </vt:variant>
      <vt:variant>
        <vt:i4>20</vt:i4>
      </vt:variant>
    </vt:vector>
  </HeadingPairs>
  <TitlesOfParts>
    <vt:vector size="22" baseType="lpstr">
      <vt:lpstr>Office-tema</vt:lpstr>
      <vt:lpstr>Anpassad formgivning</vt:lpstr>
      <vt:lpstr>Extreme File Carving</vt:lpstr>
      <vt:lpstr>Vem är jag?</vt:lpstr>
      <vt:lpstr>Upplägg (Bakgrund)</vt:lpstr>
      <vt:lpstr>Vad är FOI? (Bakgrund)</vt:lpstr>
      <vt:lpstr>Vad gör FOI? (Bakgrund)</vt:lpstr>
      <vt:lpstr>File Carving på svenska? (Bakgrund)</vt:lpstr>
      <vt:lpstr>Koncept (Teknik)</vt:lpstr>
      <vt:lpstr>Sålla (Teknik)</vt:lpstr>
      <vt:lpstr>Sortera (Teknik)</vt:lpstr>
      <vt:lpstr>Sammanfoga (Teknik)</vt:lpstr>
      <vt:lpstr>Kaffe!!!</vt:lpstr>
      <vt:lpstr>Verktygsutvärdering (Utvärdering)</vt:lpstr>
      <vt:lpstr>SKL (Utvärdering)</vt:lpstr>
      <vt:lpstr>NICC (Utvärdering)</vt:lpstr>
      <vt:lpstr>Tillämpad forskning (Demo)</vt:lpstr>
      <vt:lpstr>Sålla (Utmaningar)</vt:lpstr>
      <vt:lpstr>Sortera (Utmaningar)</vt:lpstr>
      <vt:lpstr>Sammanfoga (Utmaningar)</vt:lpstr>
      <vt:lpstr>FoU-önskelista</vt:lpstr>
      <vt:lpstr>Tack för mig!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Annika</dc:creator>
  <cp:lastModifiedBy>Martin Karresand</cp:lastModifiedBy>
  <cp:revision>26</cp:revision>
  <dcterms:created xsi:type="dcterms:W3CDTF">2011-08-17T18:42:47Z</dcterms:created>
  <dcterms:modified xsi:type="dcterms:W3CDTF">2013-11-04T22:59:13Z</dcterms:modified>
</cp:coreProperties>
</file>